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64"/>
  </p:notesMasterIdLst>
  <p:sldIdLst>
    <p:sldId id="256" r:id="rId2"/>
    <p:sldId id="279" r:id="rId3"/>
    <p:sldId id="307" r:id="rId4"/>
    <p:sldId id="308" r:id="rId5"/>
    <p:sldId id="309" r:id="rId6"/>
    <p:sldId id="282" r:id="rId7"/>
    <p:sldId id="258" r:id="rId8"/>
    <p:sldId id="325" r:id="rId9"/>
    <p:sldId id="310" r:id="rId10"/>
    <p:sldId id="311" r:id="rId11"/>
    <p:sldId id="281" r:id="rId12"/>
    <p:sldId id="271" r:id="rId13"/>
    <p:sldId id="257" r:id="rId14"/>
    <p:sldId id="292" r:id="rId15"/>
    <p:sldId id="264" r:id="rId16"/>
    <p:sldId id="265" r:id="rId17"/>
    <p:sldId id="272" r:id="rId18"/>
    <p:sldId id="273" r:id="rId19"/>
    <p:sldId id="259" r:id="rId20"/>
    <p:sldId id="283" r:id="rId21"/>
    <p:sldId id="263" r:id="rId22"/>
    <p:sldId id="284" r:id="rId23"/>
    <p:sldId id="285" r:id="rId24"/>
    <p:sldId id="286" r:id="rId25"/>
    <p:sldId id="289" r:id="rId26"/>
    <p:sldId id="315" r:id="rId27"/>
    <p:sldId id="287" r:id="rId28"/>
    <p:sldId id="288" r:id="rId29"/>
    <p:sldId id="290" r:id="rId30"/>
    <p:sldId id="291" r:id="rId31"/>
    <p:sldId id="295" r:id="rId32"/>
    <p:sldId id="314" r:id="rId33"/>
    <p:sldId id="312" r:id="rId34"/>
    <p:sldId id="313" r:id="rId35"/>
    <p:sldId id="293" r:id="rId36"/>
    <p:sldId id="294" r:id="rId37"/>
    <p:sldId id="296" r:id="rId38"/>
    <p:sldId id="266" r:id="rId39"/>
    <p:sldId id="297" r:id="rId40"/>
    <p:sldId id="298" r:id="rId41"/>
    <p:sldId id="300" r:id="rId42"/>
    <p:sldId id="301" r:id="rId43"/>
    <p:sldId id="299" r:id="rId44"/>
    <p:sldId id="302" r:id="rId45"/>
    <p:sldId id="319" r:id="rId46"/>
    <p:sldId id="318" r:id="rId47"/>
    <p:sldId id="320" r:id="rId48"/>
    <p:sldId id="321" r:id="rId49"/>
    <p:sldId id="317" r:id="rId50"/>
    <p:sldId id="324" r:id="rId51"/>
    <p:sldId id="303" r:id="rId52"/>
    <p:sldId id="270" r:id="rId53"/>
    <p:sldId id="269" r:id="rId54"/>
    <p:sldId id="268" r:id="rId55"/>
    <p:sldId id="274" r:id="rId56"/>
    <p:sldId id="275" r:id="rId57"/>
    <p:sldId id="277" r:id="rId58"/>
    <p:sldId id="278" r:id="rId59"/>
    <p:sldId id="304" r:id="rId60"/>
    <p:sldId id="322" r:id="rId61"/>
    <p:sldId id="323" r:id="rId62"/>
    <p:sldId id="262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28" autoAdjust="0"/>
    <p:restoredTop sz="94660"/>
  </p:normalViewPr>
  <p:slideViewPr>
    <p:cSldViewPr snapToGrid="0" snapToObjects="1">
      <p:cViewPr>
        <p:scale>
          <a:sx n="85" d="100"/>
          <a:sy n="85" d="100"/>
        </p:scale>
        <p:origin x="-1424" y="-3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interSettings" Target="printerSettings/printerSettings1.bin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49A57-2A4C-1D4A-85A6-BB4B2D27C249}" type="datetimeFigureOut">
              <a:rPr lang="en-US" smtClean="0"/>
              <a:t>9/10/15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1D4CF0-25FE-664F-8225-E3A691663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422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http://</a:t>
            </a:r>
            <a:r>
              <a:rPr lang="en-US" dirty="0" err="1" smtClean="0"/>
              <a:t>www.exp-platform.com</a:t>
            </a:r>
            <a:r>
              <a:rPr lang="en-US" dirty="0" smtClean="0"/>
              <a:t>/documents/</a:t>
            </a:r>
            <a:r>
              <a:rPr lang="en-US" dirty="0" err="1" smtClean="0"/>
              <a:t>guidecontrolledexperiments.pdf</a:t>
            </a:r>
            <a:r>
              <a:rPr lang="en-US" dirty="0" smtClean="0"/>
              <a:t> last accessed 11/1/2014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1D4CF0-25FE-664F-8225-E3A6916635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935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http://</a:t>
            </a:r>
            <a:r>
              <a:rPr lang="en-US" dirty="0" err="1" smtClean="0"/>
              <a:t>itv.paolocremonesi.org</a:t>
            </a:r>
            <a:r>
              <a:rPr lang="en-US" dirty="0" smtClean="0"/>
              <a:t>/wiki/recommender-systems/algorithms/collaborative</a:t>
            </a:r>
            <a:r>
              <a:rPr lang="en-US" baseline="0" dirty="0" smtClean="0"/>
              <a:t> last accessed 10.25.2014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1D4CF0-25FE-664F-8225-E3A69166353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10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http://</a:t>
            </a:r>
            <a:r>
              <a:rPr lang="en-US" dirty="0" err="1" smtClean="0"/>
              <a:t>www.simafore.com</a:t>
            </a:r>
            <a:r>
              <a:rPr lang="en-US" dirty="0" smtClean="0"/>
              <a:t>/blog/bid/207476/The-intuition-behind-recommender-systems-collaborative-filtering</a:t>
            </a:r>
            <a:r>
              <a:rPr lang="en-US" baseline="0" dirty="0" smtClean="0"/>
              <a:t>, last accessed 11/1/2014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1D4CF0-25FE-664F-8225-E3A69166353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969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http://</a:t>
            </a:r>
            <a:r>
              <a:rPr lang="en-US" dirty="0" err="1" smtClean="0"/>
              <a:t>blog.operasolutions.com</a:t>
            </a:r>
            <a:r>
              <a:rPr lang="en-US" dirty="0" smtClean="0"/>
              <a:t>/bid/387700/Data-Science-Recommender-Engines-with-Collaborative-Filtering, last accessed 11/1/2014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1D4CF0-25FE-664F-8225-E3A69166353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994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</a:t>
            </a:r>
            <a:r>
              <a:rPr lang="en-US" baseline="0" dirty="0" smtClean="0"/>
              <a:t> http://</a:t>
            </a:r>
            <a:r>
              <a:rPr lang="en-US" baseline="0" dirty="0" err="1" smtClean="0"/>
              <a:t>www.holehouse.org</a:t>
            </a:r>
            <a:r>
              <a:rPr lang="en-US" baseline="0" dirty="0" smtClean="0"/>
              <a:t>/</a:t>
            </a:r>
            <a:r>
              <a:rPr lang="en-US" baseline="0" dirty="0" err="1" smtClean="0"/>
              <a:t>mlclass</a:t>
            </a:r>
            <a:r>
              <a:rPr lang="en-US" baseline="0" dirty="0" smtClean="0"/>
              <a:t>/16_Recommender_Systems.html, last accessed 11/2/2014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1D4CF0-25FE-664F-8225-E3A69166353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933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</a:t>
            </a:r>
            <a:r>
              <a:rPr lang="en-US" baseline="0" dirty="0" smtClean="0"/>
              <a:t> http://</a:t>
            </a:r>
            <a:r>
              <a:rPr lang="en-US" baseline="0" dirty="0" err="1" smtClean="0"/>
              <a:t>blog.soton.ac.uk</a:t>
            </a:r>
            <a:r>
              <a:rPr lang="en-US" baseline="0" dirty="0" smtClean="0"/>
              <a:t>/comp6051-bazinga/2013/04/22/analysis-of-recommender-systems/ last accessed 11/1/2014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1D4CF0-25FE-664F-8225-E3A69166353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69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Thursday, September 10,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Thursday, September 10,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Thursday, September 10,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Thursday, September 10,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Thursday, September 10,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Thursday, September 10, 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Thursday, September 10, 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Thursday, September 10, 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Thursday, September 10, 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Thursday, September 10, 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Thursday, September 10, 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t>Thursday, September 10, 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ww.exp-platform.com/documents/guidecontrolledexperiments.pdf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andora.com/about/mgp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hyperlink" Target="http://www.slideshare.net/xamat/search-and-recommendation-2-sides-of-the-same-coin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echblog.netflix.com/2012/04/netflix-recommendations-beyond-5-stars.html" TargetMode="External"/><Relationship Id="rId3" Type="http://schemas.openxmlformats.org/officeDocument/2006/relationships/hyperlink" Target="http://www.aboutdm.com/2013/01/product-recommendation-by-amazon.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xport-x.com/2013/12/15/many-products-amazon-sell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Recommender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DePaul IPD Program Lecture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25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 – Shoe Horns</a:t>
            </a:r>
            <a:endParaRPr lang="en-US" dirty="0"/>
          </a:p>
        </p:txBody>
      </p:sp>
      <p:pic>
        <p:nvPicPr>
          <p:cNvPr id="4" name="Picture 3" descr="Screen Shot 2014-11-01 at 9.57.53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2824"/>
            <a:ext cx="9144000" cy="503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Why? Information Overload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“People read about 10MB of material a day, hear 400M a day, and see one MB of information every second”</a:t>
            </a:r>
          </a:p>
          <a:p>
            <a:pPr lvl="1"/>
            <a:r>
              <a:rPr lang="en-US" dirty="0" smtClean="0"/>
              <a:t>The economist, 2006</a:t>
            </a:r>
          </a:p>
          <a:p>
            <a:r>
              <a:rPr lang="en-US" dirty="0"/>
              <a:t>“The growth in the internet, 24-hour television and mobile phones means that we now receive </a:t>
            </a:r>
            <a:r>
              <a:rPr lang="en-US" b="1" dirty="0"/>
              <a:t>five times </a:t>
            </a:r>
            <a:r>
              <a:rPr lang="en-US" dirty="0"/>
              <a:t>as much information every day as we did in </a:t>
            </a:r>
            <a:r>
              <a:rPr lang="en-US" dirty="0" smtClean="0"/>
              <a:t>1986</a:t>
            </a:r>
            <a:r>
              <a:rPr lang="en-US" dirty="0"/>
              <a:t>… Every day the average person produces six newspapers worth of information compared with just two and a half pages 24 years ago – nearly a 200-fold increase.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The (UK) Telegraph, 11/02/2011</a:t>
            </a:r>
          </a:p>
          <a:p>
            <a:r>
              <a:rPr lang="en-US" dirty="0" smtClean="0"/>
              <a:t>Two key technologies for dealing with this</a:t>
            </a:r>
          </a:p>
          <a:p>
            <a:pPr lvl="1"/>
            <a:r>
              <a:rPr lang="en-US" dirty="0" smtClean="0"/>
              <a:t>Search Engines (active)</a:t>
            </a:r>
          </a:p>
          <a:p>
            <a:pPr lvl="1"/>
            <a:r>
              <a:rPr lang="en-US" dirty="0" smtClean="0"/>
              <a:t>Recommender Systems (passive)</a:t>
            </a:r>
          </a:p>
        </p:txBody>
      </p:sp>
    </p:spTree>
    <p:extLst>
      <p:ext uri="{BB962C8B-B14F-4D97-AF65-F5344CB8AC3E}">
        <p14:creationId xmlns:p14="http://schemas.microsoft.com/office/powerpoint/2010/main" val="923478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Amazon – Data Science </a:t>
            </a:r>
            <a:r>
              <a:rPr lang="en-US" dirty="0" err="1" smtClean="0"/>
              <a:t>vs</a:t>
            </a:r>
            <a:r>
              <a:rPr lang="en-US" dirty="0" smtClean="0"/>
              <a:t> Office Politics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</a:t>
            </a:r>
            <a:r>
              <a:rPr lang="en-US" dirty="0"/>
              <a:t>300 years later, Greg Linden at Amazon created a prototype to show personalized recommendations based on items in the shopping cart (2). </a:t>
            </a:r>
            <a:endParaRPr lang="en-US" dirty="0" smtClean="0"/>
          </a:p>
          <a:p>
            <a:r>
              <a:rPr lang="en-US" dirty="0" smtClean="0"/>
              <a:t>You </a:t>
            </a:r>
            <a:r>
              <a:rPr lang="en-US" dirty="0"/>
              <a:t>add an item, recommendations show up; add another item, different recommendations show up. </a:t>
            </a:r>
            <a:endParaRPr lang="en-US" dirty="0" smtClean="0"/>
          </a:p>
          <a:p>
            <a:r>
              <a:rPr lang="en-US" dirty="0" smtClean="0"/>
              <a:t>Linden </a:t>
            </a:r>
            <a:r>
              <a:rPr lang="en-US" dirty="0"/>
              <a:t>notes that while the prototype looked promising, ―a marketing senior vice-president was dead set against it</a:t>
            </a:r>
            <a:r>
              <a:rPr lang="en-US" dirty="0" smtClean="0"/>
              <a:t>,</a:t>
            </a:r>
            <a:r>
              <a:rPr lang="en-US" dirty="0"/>
              <a:t> </a:t>
            </a:r>
            <a:r>
              <a:rPr lang="en-US" dirty="0" smtClean="0"/>
              <a:t>claiming </a:t>
            </a:r>
            <a:r>
              <a:rPr lang="en-US" dirty="0"/>
              <a:t>it will distract people from checking out. Greg was ―forbidden to work on this any </a:t>
            </a:r>
            <a:r>
              <a:rPr lang="en-US" dirty="0" smtClean="0"/>
              <a:t>further.</a:t>
            </a:r>
          </a:p>
          <a:p>
            <a:r>
              <a:rPr lang="en-US" dirty="0" smtClean="0"/>
              <a:t>Nonetheless</a:t>
            </a:r>
            <a:r>
              <a:rPr lang="en-US" dirty="0"/>
              <a:t>, Greg ran a controlled experiment, and the ―feature won by such a wide margin that not having it live was costing Amazon a noticeable chunk of change. </a:t>
            </a:r>
          </a:p>
          <a:p>
            <a:r>
              <a:rPr lang="en-US" dirty="0" smtClean="0"/>
              <a:t>With </a:t>
            </a:r>
            <a:r>
              <a:rPr lang="en-US" dirty="0"/>
              <a:t>new urgency, shopping cart recommendations launched</a:t>
            </a:r>
            <a:r>
              <a:rPr lang="en-US" dirty="0" smtClean="0"/>
              <a:t>. </a:t>
            </a:r>
            <a:r>
              <a:rPr lang="en-US" dirty="0"/>
              <a:t>Since then, multiple sites have copied cart recommendations</a:t>
            </a:r>
            <a:r>
              <a:rPr lang="en-US" dirty="0" smtClean="0"/>
              <a:t>.</a:t>
            </a:r>
          </a:p>
          <a:p>
            <a:r>
              <a:rPr lang="en-US" dirty="0">
                <a:hlinkClick r:id="rId3"/>
              </a:rPr>
              <a:t>http://www.exp-platform.com/documents/guidecontrolledexperiments.pdf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817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Recommender System?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Recommends items that may be of interest to you</a:t>
            </a:r>
          </a:p>
          <a:p>
            <a:r>
              <a:rPr lang="en-US" dirty="0" smtClean="0"/>
              <a:t>Rather than rely on users to search for products \ content of interest, push it to them automatically</a:t>
            </a:r>
          </a:p>
          <a:p>
            <a:r>
              <a:rPr lang="en-US" dirty="0" smtClean="0"/>
              <a:t>It may do this by</a:t>
            </a:r>
          </a:p>
          <a:p>
            <a:pPr lvl="1"/>
            <a:r>
              <a:rPr lang="en-US" dirty="0" smtClean="0"/>
              <a:t>Recommending the most popular items from all users</a:t>
            </a:r>
          </a:p>
          <a:p>
            <a:pPr lvl="1"/>
            <a:r>
              <a:rPr lang="en-US" dirty="0" smtClean="0"/>
              <a:t>Recommending the most highly rated items from all users</a:t>
            </a:r>
          </a:p>
          <a:p>
            <a:pPr lvl="1"/>
            <a:r>
              <a:rPr lang="en-US" dirty="0" smtClean="0"/>
              <a:t>Find similar users based on your purchasing habits, recommend items they liked that you haven’t bought</a:t>
            </a:r>
          </a:p>
          <a:p>
            <a:pPr lvl="2"/>
            <a:r>
              <a:rPr lang="en-US" dirty="0" smtClean="0"/>
              <a:t>‘User based’ recommender system</a:t>
            </a:r>
          </a:p>
          <a:p>
            <a:pPr lvl="1"/>
            <a:r>
              <a:rPr lang="en-US" dirty="0" smtClean="0"/>
              <a:t>Show you items that are similar to ones you already bought</a:t>
            </a:r>
          </a:p>
          <a:p>
            <a:pPr lvl="2"/>
            <a:r>
              <a:rPr lang="en-US" dirty="0" smtClean="0"/>
              <a:t>Association rule mining</a:t>
            </a:r>
          </a:p>
          <a:p>
            <a:pPr lvl="2"/>
            <a:r>
              <a:rPr lang="en-US" dirty="0" smtClean="0"/>
              <a:t>‘Item based recommender system’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711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Commercial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Name some popular recommender systems you’ve seen or used?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377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Netflix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7743" b="7743"/>
          <a:stretch>
            <a:fillRect/>
          </a:stretch>
        </p:blipFill>
        <p:spPr>
          <a:xfrm>
            <a:off x="457200" y="1600200"/>
            <a:ext cx="8229600" cy="4876800"/>
          </a:xfrm>
        </p:spPr>
      </p:pic>
    </p:spTree>
    <p:extLst>
      <p:ext uri="{BB962C8B-B14F-4D97-AF65-F5344CB8AC3E}">
        <p14:creationId xmlns:p14="http://schemas.microsoft.com/office/powerpoint/2010/main" val="4153864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Amazon Personalized – From Purchases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8196"/>
            <a:ext cx="9144000" cy="503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17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LinkedIn - People You May Know</a:t>
            </a:r>
            <a:br>
              <a:rPr lang="en-US" dirty="0" smtClean="0"/>
            </a:br>
            <a:r>
              <a:rPr lang="en-US" dirty="0" smtClean="0"/>
              <a:t>	       - Graph Based Recommender</a:t>
            </a:r>
            <a:endParaRPr lang="en-US" dirty="0"/>
          </a:p>
        </p:txBody>
      </p:sp>
      <p:pic>
        <p:nvPicPr>
          <p:cNvPr id="5" name="Picture 4" descr="Screen Shot 2014-11-01 at 1.13.20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6692"/>
            <a:ext cx="9144000" cy="497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01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Pandora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3651"/>
            <a:ext cx="914400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13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is this Important to My Business?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One of the biggest applications of machine learning in industry</a:t>
            </a:r>
          </a:p>
          <a:p>
            <a:r>
              <a:rPr lang="en-US" dirty="0" smtClean="0"/>
              <a:t>A large proportion of the employed data scientists working on recommender systems</a:t>
            </a:r>
          </a:p>
          <a:p>
            <a:r>
              <a:rPr lang="en-US" dirty="0" smtClean="0"/>
              <a:t>Any company selling products or services can benefit from recommender systems</a:t>
            </a:r>
          </a:p>
          <a:p>
            <a:r>
              <a:rPr lang="en-US" dirty="0" smtClean="0"/>
              <a:t>Can have a big impact on the business</a:t>
            </a:r>
          </a:p>
          <a:p>
            <a:pPr lvl="1"/>
            <a:r>
              <a:rPr lang="en-US" b="1" dirty="0" smtClean="0"/>
              <a:t>75% of what people watch on Netflix comes from recommendations!</a:t>
            </a:r>
          </a:p>
          <a:p>
            <a:r>
              <a:rPr lang="en-US" dirty="0" smtClean="0"/>
              <a:t>Drives customer engagement with the site</a:t>
            </a:r>
          </a:p>
          <a:p>
            <a:r>
              <a:rPr lang="en-US" dirty="0" smtClean="0"/>
              <a:t>In my ~18 months at </a:t>
            </a:r>
            <a:r>
              <a:rPr lang="en-US" dirty="0" err="1" smtClean="0"/>
              <a:t>Dice.com</a:t>
            </a:r>
            <a:r>
              <a:rPr lang="en-US" dirty="0" smtClean="0"/>
              <a:t>, most of my time has been spent working on our recommender systems:</a:t>
            </a:r>
          </a:p>
          <a:p>
            <a:pPr lvl="1"/>
            <a:r>
              <a:rPr lang="en-US" dirty="0" smtClean="0"/>
              <a:t>5 different recommender systems built to date for our site, 2 currently live, more to follow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93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 recommender system?</a:t>
            </a:r>
          </a:p>
          <a:p>
            <a:r>
              <a:rPr lang="en-US" dirty="0" smtClean="0"/>
              <a:t>Why build recommender systems?</a:t>
            </a:r>
          </a:p>
          <a:p>
            <a:r>
              <a:rPr lang="en-US" dirty="0" smtClean="0"/>
              <a:t>What type of recommender do I need?</a:t>
            </a:r>
          </a:p>
          <a:p>
            <a:r>
              <a:rPr lang="en-US" dirty="0" smtClean="0"/>
              <a:t>What sort of data do I need to collect to build a recommender system?</a:t>
            </a:r>
          </a:p>
          <a:p>
            <a:r>
              <a:rPr lang="en-US" dirty="0" smtClean="0"/>
              <a:t>Case studies – look at some large commercial recommenders, understand the design processes involved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747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Recommender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None Personalized</a:t>
            </a:r>
          </a:p>
          <a:p>
            <a:pPr lvl="1"/>
            <a:r>
              <a:rPr lang="en-US" dirty="0" smtClean="0"/>
              <a:t>Usually based on ratings by all users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Personalized</a:t>
            </a:r>
          </a:p>
          <a:p>
            <a:pPr lvl="1"/>
            <a:r>
              <a:rPr lang="en-US" dirty="0" smtClean="0"/>
              <a:t>Tries to learn your preferences from your behavior</a:t>
            </a:r>
          </a:p>
          <a:p>
            <a:pPr lvl="1"/>
            <a:r>
              <a:rPr lang="en-US" dirty="0" smtClean="0"/>
              <a:t>2 Approaches:</a:t>
            </a:r>
          </a:p>
          <a:p>
            <a:pPr marL="891540" lvl="2" indent="-342900">
              <a:buFont typeface="+mj-lt"/>
              <a:buAutoNum type="arabicPeriod"/>
            </a:pPr>
            <a:r>
              <a:rPr lang="en-US" dirty="0" smtClean="0"/>
              <a:t>Collaborative Filtering</a:t>
            </a:r>
          </a:p>
          <a:p>
            <a:pPr marL="891540" lvl="2" indent="-342900">
              <a:buFont typeface="+mj-lt"/>
              <a:buAutoNum type="arabicPeriod"/>
            </a:pPr>
            <a:r>
              <a:rPr lang="en-US" dirty="0" smtClean="0"/>
              <a:t>Content Based</a:t>
            </a:r>
          </a:p>
        </p:txBody>
      </p:sp>
    </p:spTree>
    <p:extLst>
      <p:ext uri="{BB962C8B-B14F-4D97-AF65-F5344CB8AC3E}">
        <p14:creationId xmlns:p14="http://schemas.microsoft.com/office/powerpoint/2010/main" val="1413827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Recommender System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1684"/>
            <a:ext cx="9144000" cy="494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55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None Personalized Recommenders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Show you user’s ratings for items across all users or a panel of experts</a:t>
            </a:r>
          </a:p>
          <a:p>
            <a:r>
              <a:rPr lang="en-US" dirty="0" smtClean="0"/>
              <a:t>Can just show most popular items or most highly rated</a:t>
            </a:r>
          </a:p>
          <a:p>
            <a:r>
              <a:rPr lang="en-US" dirty="0" smtClean="0"/>
              <a:t>More sophisticated approaches exist using reinforcement learning (lecture one)</a:t>
            </a:r>
          </a:p>
          <a:p>
            <a:pPr lvl="1"/>
            <a:r>
              <a:rPr lang="en-US" dirty="0" smtClean="0"/>
              <a:t>E.g. Yahoo news</a:t>
            </a:r>
          </a:p>
          <a:p>
            <a:r>
              <a:rPr lang="en-US" dirty="0" smtClean="0"/>
              <a:t>Some examples: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246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Travel Recommendations -Trip Advisor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601" y="1902728"/>
            <a:ext cx="6607029" cy="495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42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Yelp Reviews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721" y="1531474"/>
            <a:ext cx="5055175" cy="532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5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None Personalized Recommender </a:t>
            </a:r>
            <a:br>
              <a:rPr lang="en-US" dirty="0" smtClean="0"/>
            </a:br>
            <a:r>
              <a:rPr lang="en-US" dirty="0" smtClean="0"/>
              <a:t>- Challenges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Rating Skew</a:t>
            </a:r>
          </a:p>
          <a:p>
            <a:pPr lvl="1"/>
            <a:r>
              <a:rPr lang="en-US" dirty="0" smtClean="0"/>
              <a:t>Are </a:t>
            </a:r>
            <a:r>
              <a:rPr lang="en-US" dirty="0"/>
              <a:t>most reviews 4-5 stars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Some users mean ratings differ a lot from others</a:t>
            </a:r>
          </a:p>
          <a:p>
            <a:pPr lvl="1"/>
            <a:r>
              <a:rPr lang="en-US" b="1" dirty="0" smtClean="0"/>
              <a:t>Solution: </a:t>
            </a:r>
            <a:r>
              <a:rPr lang="en-US" dirty="0" smtClean="0"/>
              <a:t>Normalize ratings so that all lie on the same scale</a:t>
            </a:r>
          </a:p>
          <a:p>
            <a:r>
              <a:rPr lang="en-US" b="1" dirty="0" smtClean="0"/>
              <a:t>Exploration </a:t>
            </a:r>
            <a:r>
              <a:rPr lang="en-US" b="1" dirty="0"/>
              <a:t>\ Exploitation</a:t>
            </a:r>
          </a:p>
          <a:p>
            <a:pPr lvl="1"/>
            <a:r>
              <a:rPr lang="en-US" dirty="0"/>
              <a:t>If you want to show the most popular, how do you handle new items?</a:t>
            </a:r>
          </a:p>
          <a:p>
            <a:pPr lvl="1"/>
            <a:r>
              <a:rPr lang="en-US" dirty="0"/>
              <a:t>Often more recent items are more important, e.g. when recommending news articles</a:t>
            </a:r>
          </a:p>
          <a:p>
            <a:pPr lvl="1"/>
            <a:r>
              <a:rPr lang="en-US" b="1" dirty="0"/>
              <a:t>Solution: </a:t>
            </a:r>
            <a:r>
              <a:rPr lang="en-US" dirty="0"/>
              <a:t>Reinforcement learning – determines optimal balance between exploration \ </a:t>
            </a:r>
            <a:r>
              <a:rPr lang="en-US" dirty="0" smtClean="0"/>
              <a:t>exploitation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39913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None Personalized Recommender </a:t>
            </a:r>
            <a:br>
              <a:rPr lang="en-US" dirty="0" smtClean="0"/>
            </a:br>
            <a:r>
              <a:rPr lang="en-US" dirty="0" smtClean="0"/>
              <a:t>- Challenges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Majority Opinion Only</a:t>
            </a:r>
          </a:p>
          <a:p>
            <a:pPr lvl="1"/>
            <a:r>
              <a:rPr lang="en-US" dirty="0"/>
              <a:t>The majority opinion may not match that of individual users, who have their own tastes and biases</a:t>
            </a:r>
          </a:p>
          <a:p>
            <a:pPr lvl="1"/>
            <a:r>
              <a:rPr lang="en-US" b="1" dirty="0"/>
              <a:t>Solution: </a:t>
            </a:r>
            <a:r>
              <a:rPr lang="en-US" dirty="0"/>
              <a:t>Personalized recommendations</a:t>
            </a:r>
            <a:endParaRPr lang="en-US" b="1" dirty="0"/>
          </a:p>
          <a:p>
            <a:r>
              <a:rPr lang="en-US" b="1" dirty="0" smtClean="0"/>
              <a:t>Review Quality \ Bias</a:t>
            </a:r>
          </a:p>
          <a:p>
            <a:pPr lvl="1"/>
            <a:r>
              <a:rPr lang="en-US" dirty="0" smtClean="0"/>
              <a:t>What </a:t>
            </a:r>
            <a:r>
              <a:rPr lang="en-US" dirty="0"/>
              <a:t>differentiates a good reviewer from a bad reviewer?</a:t>
            </a:r>
          </a:p>
          <a:p>
            <a:pPr lvl="1"/>
            <a:r>
              <a:rPr lang="en-US" dirty="0" smtClean="0"/>
              <a:t>Are your users biased?</a:t>
            </a:r>
          </a:p>
          <a:p>
            <a:pPr lvl="1"/>
            <a:r>
              <a:rPr lang="en-US" dirty="0" smtClean="0"/>
              <a:t>Are some reviewers bots or paid?</a:t>
            </a:r>
          </a:p>
          <a:p>
            <a:pPr lvl="1"/>
            <a:r>
              <a:rPr lang="en-US" b="1" dirty="0" smtClean="0"/>
              <a:t>Solution: </a:t>
            </a:r>
            <a:r>
              <a:rPr lang="en-US" dirty="0" smtClean="0"/>
              <a:t>Use expert reviewers only. </a:t>
            </a:r>
          </a:p>
          <a:p>
            <a:pPr lvl="2"/>
            <a:r>
              <a:rPr lang="en-US" dirty="0" smtClean="0"/>
              <a:t>Learn which users are trustworthy (e.g. </a:t>
            </a:r>
            <a:r>
              <a:rPr lang="en-US" dirty="0" err="1" smtClean="0"/>
              <a:t>wikipedia</a:t>
            </a:r>
            <a:r>
              <a:rPr lang="en-US" dirty="0" smtClean="0"/>
              <a:t>, stack overflow)</a:t>
            </a:r>
          </a:p>
          <a:p>
            <a:pPr lvl="2"/>
            <a:r>
              <a:rPr lang="en-US" dirty="0" smtClean="0"/>
              <a:t>Use recognized domain experts (e.g. movie review sites)</a:t>
            </a:r>
          </a:p>
        </p:txBody>
      </p:sp>
    </p:spTree>
    <p:extLst>
      <p:ext uri="{BB962C8B-B14F-4D97-AF65-F5344CB8AC3E}">
        <p14:creationId xmlns:p14="http://schemas.microsoft.com/office/powerpoint/2010/main" val="40158637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Expert Reviews – Meta Score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353" y="1942352"/>
            <a:ext cx="6656294" cy="483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32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Expert Reviews – Rotten Tomatoes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206" y="1563221"/>
            <a:ext cx="5883088" cy="529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98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Personalized Recommender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 recommendations personalized to the user, as opposed to using a community’s views as a whole</a:t>
            </a:r>
          </a:p>
          <a:p>
            <a:r>
              <a:rPr lang="en-US" dirty="0" smtClean="0"/>
              <a:t>User receives targeted recommendations relevant to them based on their profile and \ or past behavior on the site</a:t>
            </a:r>
          </a:p>
          <a:p>
            <a:r>
              <a:rPr lang="en-US" dirty="0" smtClean="0"/>
              <a:t>2 Approaches: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Collaborative Filtering</a:t>
            </a:r>
            <a:endParaRPr lang="en-US" dirty="0"/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Content based</a:t>
            </a:r>
          </a:p>
        </p:txBody>
      </p:sp>
    </p:spTree>
    <p:extLst>
      <p:ext uri="{BB962C8B-B14F-4D97-AF65-F5344CB8AC3E}">
        <p14:creationId xmlns:p14="http://schemas.microsoft.com/office/powerpoint/2010/main" val="977782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Recommender System</a:t>
            </a:r>
            <a:endParaRPr lang="en-US" dirty="0"/>
          </a:p>
        </p:txBody>
      </p:sp>
      <p:sp>
        <p:nvSpPr>
          <p:cNvPr id="5" name="Magnetic Disk 4"/>
          <p:cNvSpPr/>
          <p:nvPr/>
        </p:nvSpPr>
        <p:spPr>
          <a:xfrm>
            <a:off x="2539999" y="5229412"/>
            <a:ext cx="3421529" cy="113558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528" y="1750359"/>
            <a:ext cx="2226236" cy="14746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5998" y="5588000"/>
            <a:ext cx="2590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Products, movies, news, books, songs…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31896" y="2011074"/>
            <a:ext cx="104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Users</a:t>
            </a:r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961528" y="4998579"/>
            <a:ext cx="988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Items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104682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user behavior only to drive recommendations</a:t>
            </a:r>
          </a:p>
          <a:p>
            <a:r>
              <a:rPr lang="en-US" dirty="0" smtClean="0"/>
              <a:t>Behavior – past purchases, website browsing history, </a:t>
            </a:r>
            <a:r>
              <a:rPr lang="en-US" dirty="0"/>
              <a:t>N</a:t>
            </a:r>
            <a:r>
              <a:rPr lang="en-US" dirty="0" smtClean="0"/>
              <a:t>etflix queue, Amazon wish list, job applications, etc.</a:t>
            </a:r>
          </a:p>
          <a:p>
            <a:r>
              <a:rPr lang="en-US" dirty="0" smtClean="0"/>
              <a:t>3 approaches:</a:t>
            </a:r>
          </a:p>
          <a:p>
            <a:pPr lvl="1"/>
            <a:r>
              <a:rPr lang="en-US" dirty="0" smtClean="0"/>
              <a:t>User Based</a:t>
            </a:r>
          </a:p>
          <a:p>
            <a:pPr lvl="2"/>
            <a:r>
              <a:rPr lang="en-US" dirty="0" smtClean="0"/>
              <a:t>Find similar users based on past known behavior</a:t>
            </a:r>
          </a:p>
          <a:p>
            <a:pPr lvl="2"/>
            <a:r>
              <a:rPr lang="en-US" dirty="0" smtClean="0"/>
              <a:t>Recommend items they’ve liked, watched, bought or listened to that you haven’t yet</a:t>
            </a:r>
          </a:p>
          <a:p>
            <a:pPr lvl="1"/>
            <a:r>
              <a:rPr lang="en-US" dirty="0" smtClean="0"/>
              <a:t>Item Based</a:t>
            </a:r>
          </a:p>
          <a:p>
            <a:pPr lvl="2"/>
            <a:r>
              <a:rPr lang="en-US" dirty="0" smtClean="0"/>
              <a:t>Look at which items are often bought together or by the same users</a:t>
            </a:r>
          </a:p>
          <a:p>
            <a:pPr lvl="2"/>
            <a:r>
              <a:rPr lang="en-US" dirty="0" smtClean="0"/>
              <a:t>Suggest new items similar to those you’ve bought or watched before</a:t>
            </a:r>
          </a:p>
          <a:p>
            <a:pPr lvl="1"/>
            <a:r>
              <a:rPr lang="en-US" dirty="0" smtClean="0"/>
              <a:t>User-Item</a:t>
            </a:r>
          </a:p>
          <a:p>
            <a:pPr lvl="2"/>
            <a:r>
              <a:rPr lang="en-US" dirty="0" smtClean="0"/>
              <a:t>Latent factor models. </a:t>
            </a:r>
          </a:p>
          <a:p>
            <a:pPr lvl="2"/>
            <a:r>
              <a:rPr lang="en-US" dirty="0" smtClean="0"/>
              <a:t>Learns new features from user-item matrices that represent taste preferences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5943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of the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User based</a:t>
            </a:r>
          </a:p>
          <a:p>
            <a:pPr lvl="1"/>
            <a:r>
              <a:rPr lang="en-US" dirty="0" smtClean="0"/>
              <a:t>K-nearest neighbor</a:t>
            </a:r>
          </a:p>
          <a:p>
            <a:r>
              <a:rPr lang="en-US" dirty="0" smtClean="0"/>
              <a:t>Item based</a:t>
            </a:r>
          </a:p>
          <a:p>
            <a:pPr lvl="1"/>
            <a:r>
              <a:rPr lang="en-US" dirty="0" smtClean="0"/>
              <a:t>Association Rule Mining</a:t>
            </a:r>
          </a:p>
          <a:p>
            <a:pPr lvl="1"/>
            <a:r>
              <a:rPr lang="en-US" dirty="0" smtClean="0"/>
              <a:t>K-</a:t>
            </a:r>
            <a:r>
              <a:rPr lang="en-US" dirty="0" err="1" smtClean="0"/>
              <a:t>nn</a:t>
            </a:r>
            <a:r>
              <a:rPr lang="en-US" dirty="0" smtClean="0"/>
              <a:t> on the item-item matrix</a:t>
            </a:r>
          </a:p>
          <a:p>
            <a:pPr lvl="1"/>
            <a:r>
              <a:rPr lang="en-US" dirty="0" smtClean="0"/>
              <a:t>Linear regression per item</a:t>
            </a:r>
          </a:p>
          <a:p>
            <a:pPr lvl="1"/>
            <a:r>
              <a:rPr lang="en-US" dirty="0" smtClean="0"/>
              <a:t>Slope one (linear regression ignoring gradient, using intercept term only)</a:t>
            </a:r>
          </a:p>
          <a:p>
            <a:r>
              <a:rPr lang="en-US" dirty="0" smtClean="0"/>
              <a:t>User-Item</a:t>
            </a:r>
          </a:p>
          <a:p>
            <a:pPr lvl="1"/>
            <a:r>
              <a:rPr lang="en-US" dirty="0" smtClean="0"/>
              <a:t>Latent factor models. </a:t>
            </a:r>
          </a:p>
          <a:p>
            <a:pPr lvl="2"/>
            <a:r>
              <a:rPr lang="en-US" dirty="0" smtClean="0"/>
              <a:t>Factorize the user-item matrix. </a:t>
            </a:r>
          </a:p>
          <a:p>
            <a:pPr lvl="2"/>
            <a:r>
              <a:rPr lang="en-US" dirty="0" smtClean="0"/>
              <a:t>Multi-label, multi-class classification \ regression problem</a:t>
            </a:r>
          </a:p>
          <a:p>
            <a:pPr lvl="1"/>
            <a:r>
              <a:rPr lang="en-US" dirty="0" smtClean="0"/>
              <a:t>SVD (dimensionality reduction) – compress matrix, and then decompress – fills in missing ratings</a:t>
            </a:r>
          </a:p>
          <a:p>
            <a:pPr lvl="1"/>
            <a:r>
              <a:rPr lang="en-US" dirty="0" smtClean="0"/>
              <a:t>Factorization Machines</a:t>
            </a:r>
          </a:p>
          <a:p>
            <a:pPr lvl="1"/>
            <a:r>
              <a:rPr lang="en-US" dirty="0" smtClean="0"/>
              <a:t>Deep neural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286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Item Matrix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2643"/>
            <a:ext cx="8044329" cy="537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800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Knn</a:t>
            </a:r>
            <a:r>
              <a:rPr lang="en-US" dirty="0" smtClean="0"/>
              <a:t>: User Similarity \ Item Similarity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37" y="1658470"/>
            <a:ext cx="8833328" cy="2794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6436" y="4631765"/>
            <a:ext cx="85703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Similarity Measures Used: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Cosine similarity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Euclidean Distance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Pearson’s correlation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Jaccard</a:t>
            </a:r>
            <a:r>
              <a:rPr lang="en-US" dirty="0" smtClean="0"/>
              <a:t> (intersection / union)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93279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Item-based Collaborative Filtering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64547"/>
            <a:ext cx="9144000" cy="361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664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Advantages \ Disadvantages of Different CF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Accuracy?</a:t>
            </a:r>
          </a:p>
          <a:p>
            <a:pPr marL="0" indent="0">
              <a:buNone/>
            </a:pPr>
            <a:r>
              <a:rPr lang="en-US" dirty="0" smtClean="0"/>
              <a:t>Novelty?</a:t>
            </a:r>
          </a:p>
          <a:p>
            <a:pPr marL="0" indent="0">
              <a:buNone/>
            </a:pPr>
            <a:r>
              <a:rPr lang="en-US" dirty="0" smtClean="0"/>
              <a:t>Complexity?</a:t>
            </a:r>
          </a:p>
          <a:p>
            <a:pPr marL="0" indent="0">
              <a:buNone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User-based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Item-based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User-Item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Discuss…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701002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Advantages \ Disadvantages of Different Collaborative Filtering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User-based</a:t>
            </a:r>
          </a:p>
          <a:p>
            <a:pPr lvl="1"/>
            <a:r>
              <a:rPr lang="en-US" dirty="0" smtClean="0"/>
              <a:t>Advantage: Novelty – discovers items totally unlike those you’ve purchased before (new movie genres to you, new artists,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Disadvantage: Assumes tastes are the same in all areas. Two people may both love action movies, but not share tastes in romantic comedies. Typically less accurate than Item-Item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Item-based</a:t>
            </a:r>
          </a:p>
          <a:p>
            <a:pPr lvl="1"/>
            <a:r>
              <a:rPr lang="en-US" dirty="0" smtClean="0"/>
              <a:t>Advantage: Very accurate – picks items very similar to those you’ve bought previously. High likelihood you’ll like more of the same</a:t>
            </a:r>
          </a:p>
          <a:p>
            <a:pPr lvl="1"/>
            <a:r>
              <a:rPr lang="en-US" dirty="0" smtClean="0"/>
              <a:t>Disadvantage: Won’t recommend items that aren’t similar to your past purchases. Won’t suggest new genres you may like or already like but haven’t watched on the site yet.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User-Item:</a:t>
            </a:r>
          </a:p>
          <a:p>
            <a:pPr lvl="1"/>
            <a:r>
              <a:rPr lang="en-US" dirty="0" smtClean="0"/>
              <a:t>Advantages: Potentially combines the best of both worlds</a:t>
            </a:r>
          </a:p>
          <a:p>
            <a:pPr lvl="1"/>
            <a:r>
              <a:rPr lang="en-US" dirty="0" smtClean="0"/>
              <a:t>Disadvantages: Matching different items – more complex algorithms required.</a:t>
            </a:r>
          </a:p>
        </p:txBody>
      </p:sp>
    </p:spTree>
    <p:extLst>
      <p:ext uri="{BB962C8B-B14F-4D97-AF65-F5344CB8AC3E}">
        <p14:creationId xmlns:p14="http://schemas.microsoft.com/office/powerpoint/2010/main" val="35036644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kind of data about users can we use to build a recommender system?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Discuss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0806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kind of data about users can we use to build a recommender system?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 main types of feedback: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Explicit</a:t>
            </a:r>
          </a:p>
          <a:p>
            <a:pPr lvl="1"/>
            <a:r>
              <a:rPr lang="en-US" dirty="0" smtClean="0"/>
              <a:t>Ratings (e.g. Netflix 5 star)</a:t>
            </a:r>
          </a:p>
          <a:p>
            <a:pPr lvl="1"/>
            <a:r>
              <a:rPr lang="en-US" dirty="0" smtClean="0"/>
              <a:t>Like\Dislike (e.g. </a:t>
            </a:r>
            <a:r>
              <a:rPr lang="en-US" dirty="0"/>
              <a:t>P</a:t>
            </a:r>
            <a:r>
              <a:rPr lang="en-US" dirty="0" smtClean="0"/>
              <a:t>andora’s thumbs up \ down)</a:t>
            </a:r>
          </a:p>
          <a:p>
            <a:pPr lvl="1"/>
            <a:r>
              <a:rPr lang="en-US" dirty="0" smtClean="0"/>
              <a:t>Intended Purchases \ Movie Rentals:</a:t>
            </a:r>
          </a:p>
          <a:p>
            <a:pPr lvl="2"/>
            <a:r>
              <a:rPr lang="en-US" dirty="0" smtClean="0"/>
              <a:t>Movies in your queue</a:t>
            </a:r>
          </a:p>
          <a:p>
            <a:pPr lvl="2"/>
            <a:r>
              <a:rPr lang="en-US" dirty="0" smtClean="0"/>
              <a:t>Items in your amazon wish list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Implicit</a:t>
            </a:r>
          </a:p>
          <a:p>
            <a:pPr lvl="1"/>
            <a:r>
              <a:rPr lang="en-US" dirty="0" smtClean="0"/>
              <a:t>User browsing habits</a:t>
            </a:r>
          </a:p>
          <a:p>
            <a:pPr lvl="1"/>
            <a:r>
              <a:rPr lang="en-US" dirty="0" smtClean="0"/>
              <a:t>On site click trail</a:t>
            </a:r>
          </a:p>
          <a:p>
            <a:pPr lvl="1"/>
            <a:r>
              <a:rPr lang="en-US" dirty="0" smtClean="0"/>
              <a:t>Movies you’ve viewed</a:t>
            </a:r>
          </a:p>
          <a:p>
            <a:pPr lvl="1"/>
            <a:r>
              <a:rPr lang="en-US" dirty="0" smtClean="0"/>
              <a:t>Items you purchased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08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Challenges with Collaborative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some of the problems you may encounter when building a collaborative filtering algorithm from these data points?</a:t>
            </a:r>
          </a:p>
          <a:p>
            <a:endParaRPr lang="en-US" dirty="0"/>
          </a:p>
          <a:p>
            <a:r>
              <a:rPr lang="en-US" dirty="0" smtClean="0"/>
              <a:t>Discuss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647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Recommender System</a:t>
            </a:r>
            <a:endParaRPr lang="en-US" dirty="0"/>
          </a:p>
        </p:txBody>
      </p:sp>
      <p:sp>
        <p:nvSpPr>
          <p:cNvPr id="5" name="Magnetic Disk 4"/>
          <p:cNvSpPr/>
          <p:nvPr/>
        </p:nvSpPr>
        <p:spPr>
          <a:xfrm>
            <a:off x="2539999" y="5229412"/>
            <a:ext cx="3421529" cy="113558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528" y="1750359"/>
            <a:ext cx="2226236" cy="1474694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>
            <a:off x="2973293" y="3339592"/>
            <a:ext cx="484632" cy="1889820"/>
          </a:xfrm>
          <a:prstGeom prst="downArrow">
            <a:avLst/>
          </a:prstGeom>
          <a:solidFill>
            <a:srgbClr val="00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57244" y="3810000"/>
            <a:ext cx="916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095998" y="5588000"/>
            <a:ext cx="2590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Products, movies, news, books, songs…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31896" y="2011074"/>
            <a:ext cx="104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Users</a:t>
            </a:r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961528" y="4998579"/>
            <a:ext cx="988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Items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324838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Challenges with Collaborative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some of the problems you may encounter when building a collaborative filtering algorithm from these data points?</a:t>
            </a:r>
          </a:p>
          <a:p>
            <a:endParaRPr lang="en-US" dirty="0"/>
          </a:p>
          <a:p>
            <a:r>
              <a:rPr lang="en-US" dirty="0" smtClean="0"/>
              <a:t>New Users?</a:t>
            </a:r>
          </a:p>
          <a:p>
            <a:r>
              <a:rPr lang="en-US" dirty="0" smtClean="0"/>
              <a:t>New Items?</a:t>
            </a:r>
          </a:p>
          <a:p>
            <a:r>
              <a:rPr lang="en-US" dirty="0" smtClean="0"/>
              <a:t>Large numbers of users and items – need to compute user-item matrix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06471" y="1270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276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Challenges with Collaborative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Scalability</a:t>
            </a:r>
          </a:p>
          <a:p>
            <a:pPr lvl="1"/>
            <a:r>
              <a:rPr lang="en-US" dirty="0"/>
              <a:t>User-item matrices can be massive if you have millions of users or items</a:t>
            </a:r>
          </a:p>
          <a:p>
            <a:pPr lvl="1"/>
            <a:r>
              <a:rPr lang="en-US" dirty="0"/>
              <a:t>Algorithms used in recommenders – matrix factorization, </a:t>
            </a:r>
            <a:r>
              <a:rPr lang="en-US" dirty="0" err="1"/>
              <a:t>knn</a:t>
            </a:r>
            <a:r>
              <a:rPr lang="en-US" dirty="0"/>
              <a:t>, don’t scale well</a:t>
            </a:r>
          </a:p>
          <a:p>
            <a:pPr lvl="1"/>
            <a:r>
              <a:rPr lang="en-US" dirty="0"/>
              <a:t>Can take advantage of data </a:t>
            </a:r>
            <a:r>
              <a:rPr lang="en-US" dirty="0" err="1"/>
              <a:t>sparsity</a:t>
            </a:r>
            <a:r>
              <a:rPr lang="en-US" dirty="0"/>
              <a:t>, but computing challenges still substantial</a:t>
            </a:r>
          </a:p>
          <a:p>
            <a:pPr lvl="1"/>
            <a:r>
              <a:rPr lang="en-US" b="1" dirty="0"/>
              <a:t>Solutions: </a:t>
            </a:r>
            <a:r>
              <a:rPr lang="en-US" dirty="0"/>
              <a:t>Depends on the algorithm. Parallel computing. Matrix factorization to compress the data to reduce computation time. Use clustering to speed up </a:t>
            </a:r>
            <a:r>
              <a:rPr lang="en-US" dirty="0" err="1"/>
              <a:t>knn</a:t>
            </a:r>
            <a:r>
              <a:rPr lang="en-US" dirty="0"/>
              <a:t> – less accurate but </a:t>
            </a:r>
            <a:r>
              <a:rPr lang="en-US" dirty="0" smtClean="0"/>
              <a:t>faster</a:t>
            </a:r>
            <a:endParaRPr lang="en-US" b="1" dirty="0" smtClean="0"/>
          </a:p>
          <a:p>
            <a:r>
              <a:rPr lang="en-US" b="1" dirty="0" smtClean="0"/>
              <a:t>Grey Sheep</a:t>
            </a:r>
          </a:p>
          <a:p>
            <a:pPr lvl="1"/>
            <a:r>
              <a:rPr lang="en-US" dirty="0" smtClean="0"/>
              <a:t>Users whose preferences don’t consistently agree or disagree with other users prove challenging for user-based CF</a:t>
            </a:r>
          </a:p>
          <a:p>
            <a:pPr lvl="1"/>
            <a:r>
              <a:rPr lang="en-US" dirty="0" smtClean="0"/>
              <a:t>Will get poor recommendations</a:t>
            </a:r>
          </a:p>
          <a:p>
            <a:pPr lvl="1"/>
            <a:r>
              <a:rPr lang="en-US" dirty="0" smtClean="0"/>
              <a:t>Can negatively impact recommendations for the rest of the user base</a:t>
            </a:r>
          </a:p>
          <a:p>
            <a:pPr lvl="1"/>
            <a:r>
              <a:rPr lang="en-US" b="1" dirty="0" smtClean="0"/>
              <a:t>Solutions: </a:t>
            </a:r>
            <a:r>
              <a:rPr lang="en-US" dirty="0" smtClean="0"/>
              <a:t>Item based approach. Use clustering to remove grey sheep as outliers.</a:t>
            </a:r>
            <a:endParaRPr lang="en-US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706471" y="1270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0372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Challenges with Collaborative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Black Sheep</a:t>
            </a:r>
          </a:p>
          <a:p>
            <a:pPr lvl="1"/>
            <a:r>
              <a:rPr lang="en-US" dirty="0" smtClean="0"/>
              <a:t>Users that have very idiosyncratic tastes</a:t>
            </a:r>
          </a:p>
          <a:p>
            <a:pPr lvl="1"/>
            <a:r>
              <a:rPr lang="en-US" b="1" dirty="0" smtClean="0"/>
              <a:t>Solutions: </a:t>
            </a:r>
            <a:r>
              <a:rPr lang="en-US" dirty="0" smtClean="0"/>
              <a:t>Item based CF. Clustering \ anomaly detection to remove black sheep</a:t>
            </a:r>
          </a:p>
          <a:p>
            <a:r>
              <a:rPr lang="en-US" b="1" dirty="0" smtClean="0"/>
              <a:t>Shilling Attacks</a:t>
            </a:r>
          </a:p>
          <a:p>
            <a:pPr lvl="1"/>
            <a:r>
              <a:rPr lang="en-US" dirty="0" smtClean="0"/>
              <a:t>Manipulation of the system by malicious parties, with vested interests in promoting some items over others</a:t>
            </a:r>
          </a:p>
          <a:p>
            <a:pPr lvl="1"/>
            <a:r>
              <a:rPr lang="en-US" b="1" dirty="0" smtClean="0"/>
              <a:t>Solution: </a:t>
            </a:r>
            <a:r>
              <a:rPr lang="en-US" dirty="0" smtClean="0"/>
              <a:t>Adversarial machine learning – emerging field of study. Identify such users using machine learning techniques</a:t>
            </a:r>
            <a:endParaRPr lang="en-US" b="1" dirty="0" smtClean="0"/>
          </a:p>
          <a:p>
            <a:r>
              <a:rPr lang="en-US" b="1" dirty="0" smtClean="0"/>
              <a:t>Rating Skew</a:t>
            </a:r>
          </a:p>
          <a:p>
            <a:pPr lvl="1"/>
            <a:r>
              <a:rPr lang="en-US" dirty="0" smtClean="0"/>
              <a:t>Some users tend to rate most items positively. Others the opposite.</a:t>
            </a:r>
          </a:p>
          <a:p>
            <a:pPr lvl="1"/>
            <a:r>
              <a:rPr lang="en-US" b="1" dirty="0" smtClean="0"/>
              <a:t>Solution: </a:t>
            </a:r>
            <a:r>
              <a:rPr lang="en-US" dirty="0" smtClean="0"/>
              <a:t>Normalize ratings per user (e.g. standard normalization)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706471" y="1270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9198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Challenges with Collaborative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Cold Start</a:t>
            </a:r>
          </a:p>
          <a:p>
            <a:pPr lvl="1"/>
            <a:r>
              <a:rPr lang="en-US" dirty="0" smtClean="0"/>
              <a:t>How to handle new users?</a:t>
            </a:r>
          </a:p>
          <a:p>
            <a:pPr lvl="1"/>
            <a:r>
              <a:rPr lang="en-US" dirty="0" smtClean="0"/>
              <a:t>How to handle new items?</a:t>
            </a:r>
          </a:p>
          <a:p>
            <a:pPr lvl="1"/>
            <a:r>
              <a:rPr lang="en-US" b="1" dirty="0" smtClean="0"/>
              <a:t>Solution: </a:t>
            </a:r>
            <a:r>
              <a:rPr lang="en-US" dirty="0" smtClean="0"/>
              <a:t>Content based recommenders or hybrid system. Recommend most popular items (beware positive feedback) </a:t>
            </a:r>
            <a:endParaRPr lang="en-US" b="1" dirty="0" smtClean="0"/>
          </a:p>
          <a:p>
            <a:r>
              <a:rPr lang="en-US" b="1" dirty="0" err="1" smtClean="0"/>
              <a:t>Sparsity</a:t>
            </a:r>
            <a:r>
              <a:rPr lang="en-US" b="1" dirty="0" smtClean="0"/>
              <a:t> (Related)</a:t>
            </a:r>
          </a:p>
          <a:p>
            <a:pPr lvl="1"/>
            <a:r>
              <a:rPr lang="en-US" dirty="0" smtClean="0"/>
              <a:t>Movie rating system – millions of users, thousands to millions of movies. Each user viewed up to a few hundred items – maybe 1% of the data is populated, if that</a:t>
            </a:r>
          </a:p>
          <a:p>
            <a:pPr lvl="1"/>
            <a:r>
              <a:rPr lang="en-US" dirty="0" smtClean="0"/>
              <a:t>Each row and column filled mostly with 0’s or nulls</a:t>
            </a:r>
          </a:p>
          <a:p>
            <a:pPr lvl="1"/>
            <a:r>
              <a:rPr lang="en-US" b="1" dirty="0" smtClean="0"/>
              <a:t>Solutions: </a:t>
            </a:r>
            <a:r>
              <a:rPr lang="en-US" dirty="0" smtClean="0"/>
              <a:t>Matrix factorization to compress the data. Content-based recommenders</a:t>
            </a:r>
            <a:endParaRPr lang="en-US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706471" y="1270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649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Content Based Recommender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Recommend content based on common features extracted from users and items</a:t>
            </a:r>
          </a:p>
          <a:p>
            <a:r>
              <a:rPr lang="en-US" dirty="0" smtClean="0"/>
              <a:t>For each item, create an </a:t>
            </a:r>
            <a:r>
              <a:rPr lang="en-US" b="1" dirty="0" smtClean="0"/>
              <a:t>item profile</a:t>
            </a:r>
          </a:p>
          <a:p>
            <a:pPr lvl="1"/>
            <a:r>
              <a:rPr lang="en-US" dirty="0" smtClean="0"/>
              <a:t>Extract a set of features common to all items</a:t>
            </a:r>
          </a:p>
          <a:p>
            <a:pPr lvl="1"/>
            <a:r>
              <a:rPr lang="en-US" dirty="0" smtClean="0"/>
              <a:t>E.g. Movies – actors, directors, genre, content rating, year of release,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E.g. Book – author, genre, length, year of publication, language,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E.g. social network – set of friends</a:t>
            </a:r>
          </a:p>
          <a:p>
            <a:pPr lvl="1"/>
            <a:r>
              <a:rPr lang="en-US" dirty="0" smtClean="0"/>
              <a:t>E.g. images \ videos – meta data, tags</a:t>
            </a:r>
          </a:p>
          <a:p>
            <a:r>
              <a:rPr lang="en-US" dirty="0" smtClean="0"/>
              <a:t>For each user, learn what types of items they like, and use that to generate recommendations</a:t>
            </a:r>
          </a:p>
          <a:p>
            <a:pPr lvl="1"/>
            <a:r>
              <a:rPr lang="en-US" dirty="0" smtClean="0"/>
              <a:t>E.g. Movies – action movies, starring Arnold Schwarzenegger, released in the 1980’s</a:t>
            </a:r>
          </a:p>
          <a:p>
            <a:r>
              <a:rPr lang="en-US" dirty="0" smtClean="0"/>
              <a:t>Builds a taste profile for each user</a:t>
            </a:r>
          </a:p>
        </p:txBody>
      </p:sp>
    </p:spTree>
    <p:extLst>
      <p:ext uri="{BB962C8B-B14F-4D97-AF65-F5344CB8AC3E}">
        <p14:creationId xmlns:p14="http://schemas.microsoft.com/office/powerpoint/2010/main" val="42553753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User-Item Matrix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4118" y="4945530"/>
            <a:ext cx="5394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 the content features on the right for each item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2824"/>
            <a:ext cx="9144000" cy="290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876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Content Based Recommender Systems – Text Documents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Item profile: set of “important words” that best describe the document</a:t>
            </a:r>
          </a:p>
          <a:p>
            <a:r>
              <a:rPr lang="en-US" dirty="0" smtClean="0"/>
              <a:t>A common heuristic from NLP- extract the top n terms by their </a:t>
            </a:r>
            <a:r>
              <a:rPr lang="en-US" b="1" dirty="0" err="1" smtClean="0"/>
              <a:t>Tf.Idf</a:t>
            </a:r>
            <a:r>
              <a:rPr lang="en-US" b="1" dirty="0" smtClean="0"/>
              <a:t> score</a:t>
            </a:r>
            <a:r>
              <a:rPr lang="en-US" dirty="0" smtClean="0"/>
              <a:t> (Term Frequency * Inverse Document Frequency) for the document</a:t>
            </a:r>
          </a:p>
        </p:txBody>
      </p:sp>
    </p:spTree>
    <p:extLst>
      <p:ext uri="{BB962C8B-B14F-4D97-AF65-F5344CB8AC3E}">
        <p14:creationId xmlns:p14="http://schemas.microsoft.com/office/powerpoint/2010/main" val="9983464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Content Based Recommender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/>
              <a:t>techniques from information retrieval (i.e. search engine technologies) which essentially do k-nearest neighbor matching, at scale</a:t>
            </a:r>
          </a:p>
          <a:p>
            <a:r>
              <a:rPr lang="en-US" dirty="0"/>
              <a:t>Create a separate linear regression model per user, that takes in a feature vector per item and predicts a rating</a:t>
            </a:r>
          </a:p>
          <a:p>
            <a:r>
              <a:rPr lang="en-US" dirty="0"/>
              <a:t>Matrix factorization, such as latent factor models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0717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of these Problems Does Content-Based Recommendation Solve?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Cold start?</a:t>
            </a:r>
          </a:p>
          <a:p>
            <a:r>
              <a:rPr lang="en-US" dirty="0" smtClean="0"/>
              <a:t>Data </a:t>
            </a:r>
            <a:r>
              <a:rPr lang="en-US" dirty="0" err="1" smtClean="0"/>
              <a:t>sparsity</a:t>
            </a:r>
            <a:r>
              <a:rPr lang="en-US" dirty="0" smtClean="0"/>
              <a:t>?</a:t>
            </a:r>
          </a:p>
          <a:p>
            <a:r>
              <a:rPr lang="en-US" dirty="0" smtClean="0"/>
              <a:t>Scalability?</a:t>
            </a:r>
          </a:p>
          <a:p>
            <a:r>
              <a:rPr lang="en-US" dirty="0" smtClean="0"/>
              <a:t>Shilling attacks?</a:t>
            </a:r>
          </a:p>
          <a:p>
            <a:r>
              <a:rPr lang="en-US" dirty="0" smtClean="0"/>
              <a:t>Black-grey sheep?</a:t>
            </a:r>
          </a:p>
          <a:p>
            <a:r>
              <a:rPr lang="en-US" dirty="0" smtClean="0"/>
              <a:t>Diversity? 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ill it recommend novel items dissimilar from those purchased \ rated?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 smtClean="0"/>
              <a:t>Discuss</a:t>
            </a:r>
          </a:p>
        </p:txBody>
      </p:sp>
    </p:spTree>
    <p:extLst>
      <p:ext uri="{BB962C8B-B14F-4D97-AF65-F5344CB8AC3E}">
        <p14:creationId xmlns:p14="http://schemas.microsoft.com/office/powerpoint/2010/main" val="1124819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Advantages of Content-Based Recommender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Solves the </a:t>
            </a:r>
            <a:r>
              <a:rPr lang="en-US" b="1" dirty="0" smtClean="0"/>
              <a:t>cold start </a:t>
            </a:r>
            <a:r>
              <a:rPr lang="en-US" dirty="0" smtClean="0"/>
              <a:t>problem for new items</a:t>
            </a:r>
          </a:p>
          <a:p>
            <a:pPr lvl="1"/>
            <a:r>
              <a:rPr lang="en-US" dirty="0" smtClean="0"/>
              <a:t>Don’t need other users to recommend items</a:t>
            </a:r>
          </a:p>
          <a:p>
            <a:pPr lvl="1"/>
            <a:r>
              <a:rPr lang="en-US" dirty="0" smtClean="0"/>
              <a:t>Can recommend new or unpopular items (have item profiles)</a:t>
            </a:r>
          </a:p>
          <a:p>
            <a:r>
              <a:rPr lang="en-US" dirty="0" smtClean="0"/>
              <a:t>Solves the </a:t>
            </a:r>
            <a:r>
              <a:rPr lang="en-US" b="1" dirty="0" smtClean="0"/>
              <a:t>black and gray sheep </a:t>
            </a:r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Can recommend to users with unique tastes</a:t>
            </a:r>
          </a:p>
          <a:p>
            <a:r>
              <a:rPr lang="en-US" dirty="0" smtClean="0"/>
              <a:t>Can address the </a:t>
            </a:r>
            <a:r>
              <a:rPr lang="en-US" b="1" dirty="0" err="1" smtClean="0"/>
              <a:t>sparsity</a:t>
            </a:r>
            <a:r>
              <a:rPr lang="en-US" b="1" dirty="0" smtClean="0"/>
              <a:t> </a:t>
            </a:r>
            <a:r>
              <a:rPr lang="en-US" dirty="0" smtClean="0"/>
              <a:t>problem (every item has a set of features)</a:t>
            </a:r>
          </a:p>
          <a:p>
            <a:r>
              <a:rPr lang="en-US" dirty="0" smtClean="0"/>
              <a:t>Harder to game the system (</a:t>
            </a:r>
            <a:r>
              <a:rPr lang="en-US" b="1" dirty="0" smtClean="0"/>
              <a:t>shilling</a:t>
            </a:r>
            <a:r>
              <a:rPr lang="en-US" dirty="0" smtClean="0"/>
              <a:t> </a:t>
            </a:r>
            <a:r>
              <a:rPr lang="en-US" b="1" dirty="0" smtClean="0"/>
              <a:t>attacks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Recommendations are based on features not specific items or users</a:t>
            </a:r>
          </a:p>
          <a:p>
            <a:r>
              <a:rPr lang="en-US" dirty="0" smtClean="0"/>
              <a:t>Can provide </a:t>
            </a:r>
            <a:r>
              <a:rPr lang="en-US" b="1" dirty="0" smtClean="0"/>
              <a:t>justification </a:t>
            </a:r>
            <a:r>
              <a:rPr lang="en-US" dirty="0" smtClean="0"/>
              <a:t>for recommendations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5548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Recommender System</a:t>
            </a:r>
            <a:endParaRPr lang="en-US" dirty="0"/>
          </a:p>
        </p:txBody>
      </p:sp>
      <p:sp>
        <p:nvSpPr>
          <p:cNvPr id="5" name="Magnetic Disk 4"/>
          <p:cNvSpPr/>
          <p:nvPr/>
        </p:nvSpPr>
        <p:spPr>
          <a:xfrm>
            <a:off x="2539999" y="5229412"/>
            <a:ext cx="3421529" cy="113558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528" y="1750359"/>
            <a:ext cx="2226236" cy="1474694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>
            <a:off x="2973293" y="3339592"/>
            <a:ext cx="484632" cy="1889820"/>
          </a:xfrm>
          <a:prstGeom prst="downArrow">
            <a:avLst/>
          </a:prstGeom>
          <a:solidFill>
            <a:srgbClr val="00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2" name="Down Arrow 11"/>
          <p:cNvSpPr/>
          <p:nvPr/>
        </p:nvSpPr>
        <p:spPr>
          <a:xfrm flipV="1">
            <a:off x="4957213" y="3339592"/>
            <a:ext cx="484632" cy="1889820"/>
          </a:xfrm>
          <a:prstGeom prst="downArrow">
            <a:avLst/>
          </a:prstGeom>
          <a:solidFill>
            <a:srgbClr val="00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57244" y="3810000"/>
            <a:ext cx="916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03503" y="3810000"/>
            <a:ext cx="2109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Recommendations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095998" y="5588000"/>
            <a:ext cx="2590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Products, movies, news, books, songs…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31896" y="2011074"/>
            <a:ext cx="104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Users</a:t>
            </a:r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961528" y="4998579"/>
            <a:ext cx="988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Items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690546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Disadvantages of Content Based Recommender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Finding useful features may be hard</a:t>
            </a:r>
          </a:p>
          <a:p>
            <a:pPr lvl="1"/>
            <a:r>
              <a:rPr lang="en-US" dirty="0" smtClean="0"/>
              <a:t>E.g. images, movies and music (hard to box movies or songs into specific genres)</a:t>
            </a:r>
          </a:p>
          <a:p>
            <a:r>
              <a:rPr lang="en-US" dirty="0" smtClean="0"/>
              <a:t>Lack of Diversity</a:t>
            </a:r>
          </a:p>
          <a:p>
            <a:pPr lvl="1"/>
            <a:r>
              <a:rPr lang="en-US" dirty="0" smtClean="0"/>
              <a:t>It won’t recommend items outside of user’s taste profile</a:t>
            </a:r>
          </a:p>
          <a:p>
            <a:pPr lvl="1"/>
            <a:r>
              <a:rPr lang="en-US" dirty="0" smtClean="0"/>
              <a:t>Will only recommend movies in genres rated by the user</a:t>
            </a:r>
          </a:p>
          <a:p>
            <a:pPr lvl="1"/>
            <a:r>
              <a:rPr lang="en-US" dirty="0" smtClean="0"/>
              <a:t>User-based collaborative filtering is very good at this</a:t>
            </a:r>
          </a:p>
          <a:p>
            <a:r>
              <a:rPr lang="en-US" dirty="0" smtClean="0"/>
              <a:t>Cold start for new users</a:t>
            </a:r>
          </a:p>
          <a:p>
            <a:pPr lvl="1"/>
            <a:r>
              <a:rPr lang="en-US" dirty="0" smtClean="0"/>
              <a:t>How do you recommend items for new users without a taste profile?</a:t>
            </a:r>
          </a:p>
          <a:p>
            <a:pPr lvl="1"/>
            <a:r>
              <a:rPr lang="en-US" b="1" dirty="0" smtClean="0"/>
              <a:t>Solutions:</a:t>
            </a:r>
          </a:p>
          <a:p>
            <a:pPr lvl="2"/>
            <a:r>
              <a:rPr lang="en-US" dirty="0" smtClean="0"/>
              <a:t>Recommend most popular (however - can cause undesirable positive feedback)</a:t>
            </a:r>
          </a:p>
          <a:p>
            <a:pPr lvl="2"/>
            <a:r>
              <a:rPr lang="en-US" dirty="0" smtClean="0"/>
              <a:t>Recommend from the average taste profile until user has rated some items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8800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Studies - Amazon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wide variety of different recommender products</a:t>
            </a:r>
          </a:p>
          <a:p>
            <a:r>
              <a:rPr lang="en-US" dirty="0" smtClean="0"/>
              <a:t>A pioneer in this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0456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 – Customers Also Bought…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58" y="2540502"/>
            <a:ext cx="8896320" cy="332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7607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Amazon – Personalized from Browsing History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94" y="1620812"/>
            <a:ext cx="8660064" cy="523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494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790" y="533400"/>
            <a:ext cx="8729578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Amazon – Personalized </a:t>
            </a:r>
            <a:r>
              <a:rPr lang="en-US" b="1" dirty="0" smtClean="0"/>
              <a:t>with Justification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90" y="1524000"/>
            <a:ext cx="8729578" cy="528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998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Pandora – The Music Genome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 taxonomy of music attributes and tastes used to drive their recommender engine</a:t>
            </a:r>
          </a:p>
          <a:p>
            <a:r>
              <a:rPr lang="en-US" dirty="0" smtClean="0"/>
              <a:t>Pandora employs </a:t>
            </a:r>
            <a:r>
              <a:rPr lang="en-US" dirty="0"/>
              <a:t>50 musicians </a:t>
            </a:r>
            <a:r>
              <a:rPr lang="en-US" dirty="0" smtClean="0"/>
              <a:t>trained listen </a:t>
            </a:r>
            <a:r>
              <a:rPr lang="en-US" dirty="0"/>
              <a:t>to songs and </a:t>
            </a:r>
            <a:r>
              <a:rPr lang="en-US" dirty="0" smtClean="0"/>
              <a:t>describe each song using over 450 characteristics.</a:t>
            </a:r>
          </a:p>
          <a:p>
            <a:r>
              <a:rPr lang="en-US" dirty="0" smtClean="0"/>
              <a:t>Each musician has a 4-year music degree, and undergone intensive training in their rigorous and precise methodology</a:t>
            </a:r>
          </a:p>
          <a:p>
            <a:r>
              <a:rPr lang="en-US" dirty="0" smtClean="0"/>
              <a:t>These characteristics capture not only the musical identity of the songs, but many qualities relevant to understanding their users’ music preferences</a:t>
            </a:r>
          </a:p>
          <a:p>
            <a:r>
              <a:rPr lang="en-US" dirty="0" smtClean="0"/>
              <a:t>The </a:t>
            </a:r>
            <a:r>
              <a:rPr lang="en-US" dirty="0"/>
              <a:t>database currently has over 600k </a:t>
            </a:r>
            <a:r>
              <a:rPr lang="en-US" dirty="0" smtClean="0"/>
              <a:t>songs</a:t>
            </a:r>
          </a:p>
          <a:p>
            <a:r>
              <a:rPr lang="en-US" dirty="0" smtClean="0"/>
              <a:t>Over half are </a:t>
            </a:r>
            <a:r>
              <a:rPr lang="en-US" dirty="0"/>
              <a:t>independent, unsigned bands. </a:t>
            </a:r>
            <a:endParaRPr lang="en-US" dirty="0" smtClean="0"/>
          </a:p>
          <a:p>
            <a:r>
              <a:rPr lang="en-US" dirty="0" smtClean="0"/>
              <a:t>Any </a:t>
            </a:r>
            <a:r>
              <a:rPr lang="en-US" dirty="0"/>
              <a:t>band can submit their music. </a:t>
            </a:r>
            <a:endParaRPr lang="en-US" dirty="0" smtClean="0"/>
          </a:p>
          <a:p>
            <a:r>
              <a:rPr lang="en-US" dirty="0"/>
              <a:t>More: </a:t>
            </a:r>
            <a:r>
              <a:rPr lang="en-US" dirty="0">
                <a:hlinkClick r:id="rId2"/>
              </a:rPr>
              <a:t>http://www.pandora.com/about/</a:t>
            </a:r>
            <a:r>
              <a:rPr lang="en-US" dirty="0" smtClean="0">
                <a:hlinkClick r:id="rId2"/>
              </a:rPr>
              <a:t>mgp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6696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Pandora – What Type of Recommender System?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8328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Pandora – What Type of Recommender </a:t>
            </a:r>
            <a:r>
              <a:rPr lang="en-US" dirty="0" smtClean="0"/>
              <a:t>System?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25788" b="25788"/>
          <a:stretch>
            <a:fillRect/>
          </a:stretch>
        </p:blipFill>
        <p:spPr>
          <a:xfrm>
            <a:off x="367396" y="2373121"/>
            <a:ext cx="8229600" cy="1218196"/>
          </a:xfrm>
        </p:spPr>
      </p:pic>
      <p:sp>
        <p:nvSpPr>
          <p:cNvPr id="6" name="TextBox 5"/>
          <p:cNvSpPr txBox="1"/>
          <p:nvPr/>
        </p:nvSpPr>
        <p:spPr>
          <a:xfrm>
            <a:off x="457200" y="1757458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Content-based. But wait…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511101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Pandora – What Type of Recommender was </a:t>
            </a:r>
            <a:r>
              <a:rPr lang="en-US" dirty="0" smtClean="0"/>
              <a:t>System?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25788" b="25788"/>
          <a:stretch>
            <a:fillRect/>
          </a:stretch>
        </p:blipFill>
        <p:spPr>
          <a:xfrm>
            <a:off x="367396" y="2373121"/>
            <a:ext cx="8229600" cy="1218196"/>
          </a:xfrm>
        </p:spPr>
      </p:pic>
      <p:sp>
        <p:nvSpPr>
          <p:cNvPr id="6" name="TextBox 5"/>
          <p:cNvSpPr txBox="1"/>
          <p:nvPr/>
        </p:nvSpPr>
        <p:spPr>
          <a:xfrm>
            <a:off x="457200" y="1757458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Content-based. But wait…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3628268"/>
            <a:ext cx="822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Hybrid Recommender System: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Content-based – Music Genome - large database of songs, described using a series of features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Collaborative Filtering – gather user feedback on listening preferences as they listen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Thumbs up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Thumbs down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/>
              <a:t>S</a:t>
            </a:r>
            <a:r>
              <a:rPr lang="en-US" sz="2400" dirty="0" smtClean="0"/>
              <a:t>kip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94197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Recommender System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76" y="2110441"/>
            <a:ext cx="8934824" cy="368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851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4-11-01 at 3.41.40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850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5503076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</a:t>
            </a:r>
            <a:r>
              <a:rPr lang="en-US" b="1" dirty="0" smtClean="0"/>
              <a:t>Xavier </a:t>
            </a:r>
            <a:r>
              <a:rPr lang="en-US" b="1" dirty="0" err="1" smtClean="0"/>
              <a:t>Amatriain</a:t>
            </a:r>
            <a:r>
              <a:rPr lang="en-US" b="1" dirty="0" smtClean="0"/>
              <a:t> </a:t>
            </a:r>
            <a:r>
              <a:rPr lang="en-US" dirty="0"/>
              <a:t>- Research/Engineering Director at </a:t>
            </a:r>
            <a:r>
              <a:rPr lang="en-US" dirty="0" smtClean="0"/>
              <a:t>Netflix:</a:t>
            </a:r>
          </a:p>
          <a:p>
            <a:endParaRPr lang="en-US" dirty="0" smtClean="0"/>
          </a:p>
          <a:p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://www.slideshare.net/xamat/search-and-recommendation-2-sides-of-the-same-</a:t>
            </a:r>
            <a:r>
              <a:rPr lang="en-US" dirty="0" smtClean="0">
                <a:hlinkClick r:id="rId3"/>
              </a:rPr>
              <a:t>coin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1806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Case Study </a:t>
            </a:r>
            <a:br>
              <a:rPr lang="en-US" dirty="0" smtClean="0"/>
            </a:br>
            <a:r>
              <a:rPr lang="en-US" dirty="0" smtClean="0"/>
              <a:t>– </a:t>
            </a:r>
            <a:r>
              <a:rPr lang="en-US" dirty="0" err="1" smtClean="0"/>
              <a:t>Dice.com</a:t>
            </a:r>
            <a:r>
              <a:rPr lang="en-US" dirty="0" smtClean="0"/>
              <a:t> “More Jobs Like This”</a:t>
            </a:r>
            <a:endParaRPr lang="en-US" dirty="0"/>
          </a:p>
        </p:txBody>
      </p:sp>
      <p:pic>
        <p:nvPicPr>
          <p:cNvPr id="5" name="Picture 4" descr="Screen Shot 2014-11-02 at 2.46.54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3176"/>
            <a:ext cx="9144000" cy="512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082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Dice.com</a:t>
            </a:r>
            <a:r>
              <a:rPr lang="en-US" dirty="0" smtClean="0"/>
              <a:t> Recommenders -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Cold start</a:t>
            </a:r>
          </a:p>
          <a:p>
            <a:r>
              <a:rPr lang="en-US" dirty="0" err="1" smtClean="0"/>
              <a:t>Sparsity</a:t>
            </a:r>
            <a:endParaRPr lang="en-US" dirty="0" smtClean="0"/>
          </a:p>
          <a:p>
            <a:r>
              <a:rPr lang="en-US" dirty="0" smtClean="0"/>
              <a:t>Scalability (More Candidates Like This)</a:t>
            </a:r>
          </a:p>
          <a:p>
            <a:r>
              <a:rPr lang="en-US" dirty="0" smtClean="0"/>
              <a:t>Bots – large numbers of applies</a:t>
            </a:r>
          </a:p>
          <a:p>
            <a:r>
              <a:rPr lang="en-US" dirty="0" smtClean="0"/>
              <a:t>Hybrid Recommender – Content-Based with Collaborative Filtering component</a:t>
            </a:r>
          </a:p>
          <a:p>
            <a:endParaRPr lang="en-US" dirty="0"/>
          </a:p>
          <a:p>
            <a:r>
              <a:rPr lang="en-US" b="1" dirty="0" smtClean="0"/>
              <a:t>3X increase </a:t>
            </a:r>
            <a:r>
              <a:rPr lang="en-US" b="1" smtClean="0"/>
              <a:t>in clicks </a:t>
            </a:r>
            <a:r>
              <a:rPr lang="en-US" smtClean="0"/>
              <a:t>compared </a:t>
            </a:r>
            <a:r>
              <a:rPr lang="en-US" dirty="0" smtClean="0"/>
              <a:t>to previous system (off-the-shelf product)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6436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Netflix recommendations</a:t>
            </a:r>
          </a:p>
          <a:p>
            <a:pPr lvl="1"/>
            <a:r>
              <a:rPr lang="en-US" dirty="0">
                <a:hlinkClick r:id="rId2"/>
              </a:rPr>
              <a:t>http://techblog.netflix.com/2012/04/netflix-recommendations-beyond-5-</a:t>
            </a:r>
            <a:r>
              <a:rPr lang="en-US" dirty="0" smtClean="0">
                <a:hlinkClick r:id="rId2"/>
              </a:rPr>
              <a:t>stars.html</a:t>
            </a:r>
            <a:endParaRPr lang="en-US" dirty="0"/>
          </a:p>
          <a:p>
            <a:r>
              <a:rPr lang="en-US" dirty="0" smtClean="0"/>
              <a:t>Amazon recommendations</a:t>
            </a:r>
            <a:endParaRPr lang="en-US" dirty="0" smtClean="0">
              <a:hlinkClick r:id="rId3"/>
            </a:endParaRPr>
          </a:p>
          <a:p>
            <a:pPr lvl="1"/>
            <a:r>
              <a:rPr lang="en-US" dirty="0" smtClean="0">
                <a:hlinkClick r:id="rId3"/>
              </a:rPr>
              <a:t>http://www.aboutdm.com/2013/01/product-recommendation-by-amazon.html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186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Recommendations </a:t>
            </a:r>
            <a:r>
              <a:rPr lang="en-US" dirty="0" err="1"/>
              <a:t>v</a:t>
            </a:r>
            <a:r>
              <a:rPr lang="en-US" dirty="0" err="1" smtClean="0"/>
              <a:t>s</a:t>
            </a:r>
            <a:r>
              <a:rPr lang="en-US" dirty="0" smtClean="0"/>
              <a:t>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Search – active</a:t>
            </a:r>
          </a:p>
          <a:p>
            <a:pPr lvl="1"/>
            <a:r>
              <a:rPr lang="en-US" dirty="0" smtClean="0"/>
              <a:t>User has an information need</a:t>
            </a:r>
          </a:p>
          <a:p>
            <a:pPr lvl="1"/>
            <a:r>
              <a:rPr lang="en-US" dirty="0" smtClean="0"/>
              <a:t>User seeks out information on the site via the search engine</a:t>
            </a:r>
          </a:p>
          <a:p>
            <a:r>
              <a:rPr lang="en-US" dirty="0" smtClean="0"/>
              <a:t>Recommendations – passive</a:t>
            </a:r>
          </a:p>
          <a:p>
            <a:pPr lvl="1"/>
            <a:r>
              <a:rPr lang="en-US" dirty="0" smtClean="0"/>
              <a:t>Learn from user’s behavior what they want</a:t>
            </a:r>
          </a:p>
          <a:p>
            <a:pPr lvl="1"/>
            <a:r>
              <a:rPr lang="en-US" b="1" dirty="0" smtClean="0"/>
              <a:t>Push </a:t>
            </a:r>
            <a:r>
              <a:rPr lang="en-US" dirty="0" smtClean="0"/>
              <a:t>recommendations to the user – email, show in a side pane or on the homepage</a:t>
            </a:r>
          </a:p>
          <a:p>
            <a:r>
              <a:rPr lang="en-US" dirty="0" smtClean="0"/>
              <a:t>Content-based recommenders are very similar to search engines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432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Effectiveness of Recommender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Netflix</a:t>
            </a:r>
            <a:r>
              <a:rPr lang="en-US" dirty="0" smtClean="0"/>
              <a:t> – 2/3’s of movies \ shows are recommended</a:t>
            </a:r>
          </a:p>
          <a:p>
            <a:endParaRPr lang="en-US" dirty="0" smtClean="0"/>
          </a:p>
          <a:p>
            <a:r>
              <a:rPr lang="en-US" b="1" dirty="0" smtClean="0"/>
              <a:t>Google News</a:t>
            </a:r>
            <a:r>
              <a:rPr lang="en-US" dirty="0" smtClean="0"/>
              <a:t> – recommendations generate 38% more click-</a:t>
            </a:r>
            <a:r>
              <a:rPr lang="en-US" dirty="0" err="1" smtClean="0"/>
              <a:t>throughs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Amazon </a:t>
            </a:r>
            <a:r>
              <a:rPr lang="en-US" dirty="0" smtClean="0"/>
              <a:t>– 35% of sales are from recommendations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473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 From Scarcity to Abundance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Then</a:t>
            </a:r>
          </a:p>
          <a:p>
            <a:r>
              <a:rPr lang="en-US" dirty="0" smtClean="0"/>
              <a:t>Before ecommerce, items sold in brick and mortar stores, shelf space was at a premium, choice limited</a:t>
            </a:r>
          </a:p>
          <a:p>
            <a:r>
              <a:rPr lang="en-US" dirty="0" smtClean="0"/>
              <a:t>TV networks – limited choice of offerings</a:t>
            </a:r>
          </a:p>
          <a:p>
            <a:r>
              <a:rPr lang="en-US" dirty="0" smtClean="0"/>
              <a:t>Video stores – few thousand videos / DVD’s</a:t>
            </a:r>
          </a:p>
          <a:p>
            <a:r>
              <a:rPr lang="en-US" dirty="0" smtClean="0"/>
              <a:t>Music – limited to radio and personal collections</a:t>
            </a:r>
          </a:p>
          <a:p>
            <a:endParaRPr lang="en-US" dirty="0" smtClean="0"/>
          </a:p>
          <a:p>
            <a:r>
              <a:rPr lang="en-US" b="1" dirty="0" smtClean="0"/>
              <a:t>Now</a:t>
            </a:r>
          </a:p>
          <a:p>
            <a:r>
              <a:rPr lang="en-US" dirty="0" smtClean="0"/>
              <a:t>Netflix – abundance of movies and shows</a:t>
            </a:r>
          </a:p>
          <a:p>
            <a:r>
              <a:rPr lang="en-US" dirty="0" err="1" smtClean="0"/>
              <a:t>Spotify</a:t>
            </a:r>
            <a:r>
              <a:rPr lang="en-US" dirty="0" smtClean="0"/>
              <a:t>, Pandora, </a:t>
            </a:r>
            <a:r>
              <a:rPr lang="en-US" dirty="0" err="1" smtClean="0"/>
              <a:t>Last.fm</a:t>
            </a:r>
            <a:r>
              <a:rPr lang="en-US" dirty="0" smtClean="0"/>
              <a:t> – millions of songs to choose from</a:t>
            </a:r>
          </a:p>
          <a:p>
            <a:pPr lvl="1"/>
            <a:r>
              <a:rPr lang="en-US" dirty="0" err="1" smtClean="0"/>
              <a:t>Spotify</a:t>
            </a:r>
            <a:r>
              <a:rPr lang="en-US" dirty="0" smtClean="0"/>
              <a:t> – 20M songs as of December 2012</a:t>
            </a:r>
          </a:p>
          <a:p>
            <a:r>
              <a:rPr lang="en-US" dirty="0" smtClean="0"/>
              <a:t>Amazon, </a:t>
            </a:r>
            <a:r>
              <a:rPr lang="en-US" dirty="0" err="1" smtClean="0"/>
              <a:t>Ebay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r>
              <a:rPr lang="en-US" dirty="0" smtClean="0"/>
              <a:t>– abundance of different buying choices for each item, from toothbrushes, to shoe horns…</a:t>
            </a:r>
          </a:p>
          <a:p>
            <a:pPr lvl="1"/>
            <a:r>
              <a:rPr lang="en-US" dirty="0" smtClean="0"/>
              <a:t>Amazon – over 200M </a:t>
            </a:r>
            <a:r>
              <a:rPr lang="en-US" dirty="0"/>
              <a:t>different products </a:t>
            </a:r>
            <a:r>
              <a:rPr lang="en-US" dirty="0" smtClean="0"/>
              <a:t>(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://export-x.com/2013/12/15/many-products-amazon-sell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Amazon – 570,000 baby products alone</a:t>
            </a:r>
          </a:p>
        </p:txBody>
      </p:sp>
    </p:spTree>
    <p:extLst>
      <p:ext uri="{BB962C8B-B14F-4D97-AF65-F5344CB8AC3E}">
        <p14:creationId xmlns:p14="http://schemas.microsoft.com/office/powerpoint/2010/main" val="30412197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3413</TotalTime>
  <Words>3020</Words>
  <Application>Microsoft Macintosh PowerPoint</Application>
  <PresentationFormat>On-screen Show (4:3)</PresentationFormat>
  <Paragraphs>357</Paragraphs>
  <Slides>62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Clarity</vt:lpstr>
      <vt:lpstr>Recommender systems</vt:lpstr>
      <vt:lpstr>Learning Goals</vt:lpstr>
      <vt:lpstr>What is a Recommender System</vt:lpstr>
      <vt:lpstr>What is a Recommender System</vt:lpstr>
      <vt:lpstr>What is a Recommender System</vt:lpstr>
      <vt:lpstr>PowerPoint Presentation</vt:lpstr>
      <vt:lpstr>Recommendations vs Search</vt:lpstr>
      <vt:lpstr>Effectiveness of Recommender Systems</vt:lpstr>
      <vt:lpstr>Why? From Scarcity to Abundance</vt:lpstr>
      <vt:lpstr>Amazon – Shoe Horns</vt:lpstr>
      <vt:lpstr>Why? Information Overload</vt:lpstr>
      <vt:lpstr>Amazon – Data Science vs Office Politics</vt:lpstr>
      <vt:lpstr>What is a Recommender System?</vt:lpstr>
      <vt:lpstr>Commercial Examples</vt:lpstr>
      <vt:lpstr>Netflix</vt:lpstr>
      <vt:lpstr>Amazon Personalized – From Purchases</vt:lpstr>
      <vt:lpstr>LinkedIn - People You May Know         - Graph Based Recommender</vt:lpstr>
      <vt:lpstr>Pandora</vt:lpstr>
      <vt:lpstr>Why is this Important to My Business?</vt:lpstr>
      <vt:lpstr>Types of Recommender Systems</vt:lpstr>
      <vt:lpstr>Types of Recommender System</vt:lpstr>
      <vt:lpstr>None Personalized Recommenders</vt:lpstr>
      <vt:lpstr>Travel Recommendations -Trip Advisor</vt:lpstr>
      <vt:lpstr>Yelp Reviews</vt:lpstr>
      <vt:lpstr>None Personalized Recommender  - Challenges </vt:lpstr>
      <vt:lpstr>None Personalized Recommender  - Challenges </vt:lpstr>
      <vt:lpstr>Expert Reviews – Meta Score</vt:lpstr>
      <vt:lpstr>Expert Reviews – Rotten Tomatoes</vt:lpstr>
      <vt:lpstr>Personalized Recommender Systems</vt:lpstr>
      <vt:lpstr>Collaborative Filtering</vt:lpstr>
      <vt:lpstr>Some of the Algorithms</vt:lpstr>
      <vt:lpstr>User Item Matrix</vt:lpstr>
      <vt:lpstr>Knn: User Similarity \ Item Similarity</vt:lpstr>
      <vt:lpstr>Item-based Collaborative Filtering</vt:lpstr>
      <vt:lpstr>Advantages \ Disadvantages of Different CF Approaches</vt:lpstr>
      <vt:lpstr>Advantages \ Disadvantages of Different Collaborative Filtering Approaches</vt:lpstr>
      <vt:lpstr>What kind of data about users can we use to build a recommender system?</vt:lpstr>
      <vt:lpstr>What kind of data about users can we use to build a recommender system?</vt:lpstr>
      <vt:lpstr>Challenges with Collaborative Filtering</vt:lpstr>
      <vt:lpstr>Challenges with Collaborative Filtering</vt:lpstr>
      <vt:lpstr>Challenges with Collaborative Filtering</vt:lpstr>
      <vt:lpstr>Challenges with Collaborative Filtering</vt:lpstr>
      <vt:lpstr>Challenges with Collaborative Filtering</vt:lpstr>
      <vt:lpstr>Content Based Recommender Systems</vt:lpstr>
      <vt:lpstr>User-Item Matrix</vt:lpstr>
      <vt:lpstr>Content Based Recommender Systems – Text Documents</vt:lpstr>
      <vt:lpstr>Content Based Recommender Algorithms</vt:lpstr>
      <vt:lpstr>Which of these Problems Does Content-Based Recommendation Solve?</vt:lpstr>
      <vt:lpstr>Advantages of Content-Based Recommender Systems</vt:lpstr>
      <vt:lpstr>Disadvantages of Content Based Recommender Systems</vt:lpstr>
      <vt:lpstr>Case Studies - Amazon</vt:lpstr>
      <vt:lpstr>Amazon – Customers Also Bought…</vt:lpstr>
      <vt:lpstr>Amazon – Personalized from Browsing History</vt:lpstr>
      <vt:lpstr>Amazon – Personalized with Justification</vt:lpstr>
      <vt:lpstr>Pandora – The Music Genome</vt:lpstr>
      <vt:lpstr>Pandora – What Type of Recommender System?</vt:lpstr>
      <vt:lpstr>Pandora – What Type of Recommender System?</vt:lpstr>
      <vt:lpstr>Pandora – What Type of Recommender was System?</vt:lpstr>
      <vt:lpstr>Hybrid Recommender System</vt:lpstr>
      <vt:lpstr>Case Study  – Dice.com “More Jobs Like This”</vt:lpstr>
      <vt:lpstr>Dice.com Recommenders - Challenges</vt:lpstr>
      <vt:lpstr>Useful Links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Recommender systems</dc:title>
  <dc:creator>Simon Hughes</dc:creator>
  <cp:lastModifiedBy>Simon Hughes</cp:lastModifiedBy>
  <cp:revision>545</cp:revision>
  <dcterms:created xsi:type="dcterms:W3CDTF">2014-10-25T19:07:58Z</dcterms:created>
  <dcterms:modified xsi:type="dcterms:W3CDTF">2015-09-11T03:28:37Z</dcterms:modified>
</cp:coreProperties>
</file>